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431" r:id="rId2"/>
    <p:sldId id="428" r:id="rId3"/>
    <p:sldId id="432" r:id="rId4"/>
    <p:sldId id="401" r:id="rId5"/>
    <p:sldId id="429" r:id="rId6"/>
    <p:sldId id="430" r:id="rId7"/>
    <p:sldId id="436" r:id="rId8"/>
    <p:sldId id="433" r:id="rId9"/>
    <p:sldId id="438" r:id="rId10"/>
    <p:sldId id="439" r:id="rId11"/>
    <p:sldId id="440" r:id="rId12"/>
    <p:sldId id="437" r:id="rId13"/>
    <p:sldId id="441" r:id="rId14"/>
    <p:sldId id="442" r:id="rId15"/>
    <p:sldId id="43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41"/>
    <p:restoredTop sz="74978"/>
  </p:normalViewPr>
  <p:slideViewPr>
    <p:cSldViewPr snapToGrid="0" snapToObjects="1">
      <p:cViewPr varScale="1">
        <p:scale>
          <a:sx n="81" d="100"/>
          <a:sy n="81" d="100"/>
        </p:scale>
        <p:origin x="80" y="-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todd:Desktop:degree%20production%20and%20projec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jhull/Documents/Data%20and%20Metrics/CCG%20Goals%20Baseline%20Projections%20chart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jhull/Documents/Data%20and%20Metrics/CCG%20Goals%20Baseline%20Projections%20chart.xlsx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strRef>
          <c:f>[1]Sheet3!$A$31</c:f>
          <c:strCache>
            <c:ptCount val="1"/>
            <c:pt idx="0">
              <c:v>USG Degree Production 2010-2014 and Trend to 2030</c:v>
            </c:pt>
          </c:strCache>
        </c:strRef>
      </c:tx>
      <c:layout/>
      <c:overlay val="0"/>
      <c:txPr>
        <a:bodyPr/>
        <a:lstStyle/>
        <a:p>
          <a:pPr>
            <a:defRPr>
              <a:latin typeface="Arial"/>
              <a:cs typeface="Arial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[1]Sheet3!$B$32</c:f>
              <c:strCache>
                <c:ptCount val="1"/>
                <c:pt idx="0">
                  <c:v>All Degrees</c:v>
                </c:pt>
              </c:strCache>
            </c:strRef>
          </c:tx>
          <c:marker>
            <c:symbol val="none"/>
          </c:marker>
          <c:cat>
            <c:numRef>
              <c:f>[1]Sheet3!$A$33:$A$53</c:f>
              <c:numCache>
                <c:formatCode>General</c:formatCode>
                <c:ptCount val="21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  <c:pt idx="10">
                  <c:v>2020.0</c:v>
                </c:pt>
                <c:pt idx="11">
                  <c:v>2021.0</c:v>
                </c:pt>
                <c:pt idx="12">
                  <c:v>2022.0</c:v>
                </c:pt>
                <c:pt idx="13">
                  <c:v>2023.0</c:v>
                </c:pt>
                <c:pt idx="14">
                  <c:v>2024.0</c:v>
                </c:pt>
                <c:pt idx="15">
                  <c:v>2025.0</c:v>
                </c:pt>
                <c:pt idx="16">
                  <c:v>2026.0</c:v>
                </c:pt>
                <c:pt idx="17">
                  <c:v>2027.0</c:v>
                </c:pt>
                <c:pt idx="18">
                  <c:v>2028.0</c:v>
                </c:pt>
                <c:pt idx="19">
                  <c:v>2029.0</c:v>
                </c:pt>
                <c:pt idx="20">
                  <c:v>2030.0</c:v>
                </c:pt>
              </c:numCache>
            </c:numRef>
          </c:cat>
          <c:val>
            <c:numRef>
              <c:f>[1]Sheet3!$B$33:$B$53</c:f>
              <c:numCache>
                <c:formatCode>General</c:formatCode>
                <c:ptCount val="21"/>
                <c:pt idx="0">
                  <c:v>52577.0</c:v>
                </c:pt>
                <c:pt idx="1">
                  <c:v>55428.0</c:v>
                </c:pt>
                <c:pt idx="2">
                  <c:v>57460.0</c:v>
                </c:pt>
                <c:pt idx="3">
                  <c:v>58374.0</c:v>
                </c:pt>
                <c:pt idx="4">
                  <c:v>58959.0</c:v>
                </c:pt>
                <c:pt idx="5">
                  <c:v>61272.60000000009</c:v>
                </c:pt>
                <c:pt idx="6">
                  <c:v>62255.18000000017</c:v>
                </c:pt>
                <c:pt idx="7">
                  <c:v>63410.84400000004</c:v>
                </c:pt>
                <c:pt idx="8">
                  <c:v>64865.28520000027</c:v>
                </c:pt>
                <c:pt idx="9">
                  <c:v>66337.82616000018</c:v>
                </c:pt>
                <c:pt idx="10">
                  <c:v>67450.51432800013</c:v>
                </c:pt>
                <c:pt idx="11">
                  <c:v>68859.22518240008</c:v>
                </c:pt>
                <c:pt idx="12">
                  <c:v>70229.33642191999</c:v>
                </c:pt>
                <c:pt idx="13">
                  <c:v>71523.28789833607</c:v>
                </c:pt>
                <c:pt idx="14">
                  <c:v>72824.96166930904</c:v>
                </c:pt>
                <c:pt idx="15">
                  <c:v>74201.35231955939</c:v>
                </c:pt>
                <c:pt idx="16">
                  <c:v>75511.59655481717</c:v>
                </c:pt>
                <c:pt idx="17">
                  <c:v>76830.88237889344</c:v>
                </c:pt>
                <c:pt idx="18">
                  <c:v>78168.9633181697</c:v>
                </c:pt>
                <c:pt idx="19">
                  <c:v>79502.81125526637</c:v>
                </c:pt>
                <c:pt idx="20">
                  <c:v>80821.20655577081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[1]Sheet3!$C$32</c:f>
              <c:strCache>
                <c:ptCount val="1"/>
                <c:pt idx="0">
                  <c:v>Baccalaureate and Below</c:v>
                </c:pt>
              </c:strCache>
            </c:strRef>
          </c:tx>
          <c:marker>
            <c:symbol val="none"/>
          </c:marker>
          <c:val>
            <c:numRef>
              <c:f>[1]Sheet3!$C$33:$C$53</c:f>
              <c:numCache>
                <c:formatCode>General</c:formatCode>
                <c:ptCount val="21"/>
                <c:pt idx="0">
                  <c:v>39121.0</c:v>
                </c:pt>
                <c:pt idx="1">
                  <c:v>41406.0</c:v>
                </c:pt>
                <c:pt idx="2">
                  <c:v>43130.0</c:v>
                </c:pt>
                <c:pt idx="3">
                  <c:v>43849.0</c:v>
                </c:pt>
                <c:pt idx="4">
                  <c:v>44886.0</c:v>
                </c:pt>
                <c:pt idx="5">
                  <c:v>46670.29999999981</c:v>
                </c:pt>
                <c:pt idx="6">
                  <c:v>47673.63999999966</c:v>
                </c:pt>
                <c:pt idx="7">
                  <c:v>48814.36199999927</c:v>
                </c:pt>
                <c:pt idx="8">
                  <c:v>50194.16959999921</c:v>
                </c:pt>
                <c:pt idx="9">
                  <c:v>51475.8146799994</c:v>
                </c:pt>
                <c:pt idx="10">
                  <c:v>52605.12494399863</c:v>
                </c:pt>
                <c:pt idx="11">
                  <c:v>53909.94901519828</c:v>
                </c:pt>
                <c:pt idx="12">
                  <c:v>55180.52286015823</c:v>
                </c:pt>
                <c:pt idx="13">
                  <c:v>56395.16847652616</c:v>
                </c:pt>
                <c:pt idx="14">
                  <c:v>57637.54764793999</c:v>
                </c:pt>
                <c:pt idx="15">
                  <c:v>58910.6820495273</c:v>
                </c:pt>
                <c:pt idx="16">
                  <c:v>60144.32126680203</c:v>
                </c:pt>
                <c:pt idx="17">
                  <c:v>61386.58157607773</c:v>
                </c:pt>
                <c:pt idx="18">
                  <c:v>62641.7401487641</c:v>
                </c:pt>
                <c:pt idx="19">
                  <c:v>63889.45989628182</c:v>
                </c:pt>
                <c:pt idx="20">
                  <c:v>65131.04936013182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1851256"/>
        <c:axId val="-2071854312"/>
      </c:lineChart>
      <c:catAx>
        <c:axId val="-2071851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/>
                <a:cs typeface="Arial"/>
              </a:defRPr>
            </a:pPr>
            <a:endParaRPr lang="en-US"/>
          </a:p>
        </c:txPr>
        <c:crossAx val="-2071854312"/>
        <c:crosses val="autoZero"/>
        <c:auto val="1"/>
        <c:lblAlgn val="ctr"/>
        <c:lblOffset val="100"/>
        <c:noMultiLvlLbl val="0"/>
      </c:catAx>
      <c:valAx>
        <c:axId val="-2071854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"/>
                <a:cs typeface="Arial"/>
              </a:defRPr>
            </a:pPr>
            <a:endParaRPr lang="en-US"/>
          </a:p>
        </c:txPr>
        <c:crossAx val="-2071851256"/>
        <c:crosses val="autoZero"/>
        <c:crossBetween val="between"/>
      </c:valAx>
    </c:plotArea>
    <c:legend>
      <c:legendPos val="r"/>
      <c:layout/>
      <c:overlay val="1"/>
      <c:txPr>
        <a:bodyPr/>
        <a:lstStyle/>
        <a:p>
          <a:pPr>
            <a:defRPr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'Goal, projection and trend'!$A$31</c:f>
          <c:strCache>
            <c:ptCount val="1"/>
            <c:pt idx="0">
              <c:v>USG Degree Bachelor's and Below Production _x000d_2008-2016 and Trend to 2025</c:v>
            </c:pt>
          </c:strCache>
        </c:strRef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/>
              <a:ea typeface="+mn-ea"/>
              <a:cs typeface="Arial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'Goal, projection and trend'!$D$32</c:f>
              <c:strCache>
                <c:ptCount val="1"/>
                <c:pt idx="0">
                  <c:v>Actual+Trend</c:v>
                </c:pt>
              </c:strCache>
            </c:strRef>
          </c:tx>
          <c:spPr>
            <a:ln w="4762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'Goal, projection and trend'!$A$33:$A$50</c:f>
              <c:numCache>
                <c:formatCode>General</c:formatCode>
                <c:ptCount val="18"/>
                <c:pt idx="0">
                  <c:v>2008.0</c:v>
                </c:pt>
                <c:pt idx="1">
                  <c:v>2009.0</c:v>
                </c:pt>
                <c:pt idx="2" formatCode="0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  <c:pt idx="7">
                  <c:v>2015.0</c:v>
                </c:pt>
                <c:pt idx="8">
                  <c:v>2016.0</c:v>
                </c:pt>
                <c:pt idx="9">
                  <c:v>2017.0</c:v>
                </c:pt>
                <c:pt idx="10">
                  <c:v>2018.0</c:v>
                </c:pt>
                <c:pt idx="11">
                  <c:v>2019.0</c:v>
                </c:pt>
                <c:pt idx="12">
                  <c:v>2020.0</c:v>
                </c:pt>
                <c:pt idx="13">
                  <c:v>2021.0</c:v>
                </c:pt>
                <c:pt idx="14">
                  <c:v>2022.0</c:v>
                </c:pt>
                <c:pt idx="15">
                  <c:v>2023.0</c:v>
                </c:pt>
                <c:pt idx="16">
                  <c:v>2024.0</c:v>
                </c:pt>
                <c:pt idx="17">
                  <c:v>2025.0</c:v>
                </c:pt>
              </c:numCache>
            </c:numRef>
          </c:cat>
          <c:val>
            <c:numRef>
              <c:f>'Goal, projection and trend'!$D$33:$D$50</c:f>
              <c:numCache>
                <c:formatCode>General</c:formatCode>
                <c:ptCount val="18"/>
                <c:pt idx="0">
                  <c:v>35108.0</c:v>
                </c:pt>
                <c:pt idx="1">
                  <c:v>35271.0</c:v>
                </c:pt>
                <c:pt idx="2">
                  <c:v>39121.0</c:v>
                </c:pt>
                <c:pt idx="3">
                  <c:v>41406.0</c:v>
                </c:pt>
                <c:pt idx="4">
                  <c:v>43130.0</c:v>
                </c:pt>
                <c:pt idx="5">
                  <c:v>43849.0</c:v>
                </c:pt>
                <c:pt idx="6">
                  <c:v>44886.0</c:v>
                </c:pt>
                <c:pt idx="7">
                  <c:v>46210.0</c:v>
                </c:pt>
                <c:pt idx="8">
                  <c:v>47681.0</c:v>
                </c:pt>
                <c:pt idx="9">
                  <c:v>48590.10000000056</c:v>
                </c:pt>
                <c:pt idx="10">
                  <c:v>49926.38000000035</c:v>
                </c:pt>
                <c:pt idx="11">
                  <c:v>51196.95400000037</c:v>
                </c:pt>
                <c:pt idx="12">
                  <c:v>52386.67320000054</c:v>
                </c:pt>
                <c:pt idx="13">
                  <c:v>53561.68156000087</c:v>
                </c:pt>
                <c:pt idx="14">
                  <c:v>54853.39464800106</c:v>
                </c:pt>
                <c:pt idx="15">
                  <c:v>56050.64373840159</c:v>
                </c:pt>
                <c:pt idx="16">
                  <c:v>57262.09970672189</c:v>
                </c:pt>
                <c:pt idx="17">
                  <c:v>58494.84312817827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'Goal, projection and trend'!$E$32</c:f>
              <c:strCache>
                <c:ptCount val="1"/>
                <c:pt idx="0">
                  <c:v>CCG Goal</c:v>
                </c:pt>
              </c:strCache>
            </c:strRef>
          </c:tx>
          <c:spPr>
            <a:ln w="4762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'Goal, projection and trend'!$A$33:$A$50</c:f>
              <c:numCache>
                <c:formatCode>General</c:formatCode>
                <c:ptCount val="18"/>
                <c:pt idx="0">
                  <c:v>2008.0</c:v>
                </c:pt>
                <c:pt idx="1">
                  <c:v>2009.0</c:v>
                </c:pt>
                <c:pt idx="2" formatCode="0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  <c:pt idx="7">
                  <c:v>2015.0</c:v>
                </c:pt>
                <c:pt idx="8">
                  <c:v>2016.0</c:v>
                </c:pt>
                <c:pt idx="9">
                  <c:v>2017.0</c:v>
                </c:pt>
                <c:pt idx="10">
                  <c:v>2018.0</c:v>
                </c:pt>
                <c:pt idx="11">
                  <c:v>2019.0</c:v>
                </c:pt>
                <c:pt idx="12">
                  <c:v>2020.0</c:v>
                </c:pt>
                <c:pt idx="13">
                  <c:v>2021.0</c:v>
                </c:pt>
                <c:pt idx="14">
                  <c:v>2022.0</c:v>
                </c:pt>
                <c:pt idx="15">
                  <c:v>2023.0</c:v>
                </c:pt>
                <c:pt idx="16">
                  <c:v>2024.0</c:v>
                </c:pt>
                <c:pt idx="17">
                  <c:v>2025.0</c:v>
                </c:pt>
              </c:numCache>
            </c:numRef>
          </c:cat>
          <c:val>
            <c:numRef>
              <c:f>'Goal, projection and trend'!$E$33:$E$50</c:f>
              <c:numCache>
                <c:formatCode>0</c:formatCode>
                <c:ptCount val="18"/>
                <c:pt idx="0" formatCode="General">
                  <c:v>35108.0</c:v>
                </c:pt>
                <c:pt idx="1">
                  <c:v>36018.27198599999</c:v>
                </c:pt>
                <c:pt idx="2" formatCode="_(* #,##0_);_(* \(#,##0\);_(* &quot;-&quot;??_);_(@_)">
                  <c:v>36952.47866359988</c:v>
                </c:pt>
                <c:pt idx="3" formatCode="_(* #,##0_);_(* \(#,##0\);_(* &quot;-&quot;??_);_(@_)">
                  <c:v>37911.24937158058</c:v>
                </c:pt>
                <c:pt idx="4" formatCode="_(* #,##0_);_(* \(#,##0\);_(* &quot;-&quot;??_);_(@_)">
                  <c:v>38895.22999655692</c:v>
                </c:pt>
                <c:pt idx="5" formatCode="_(* #,##0_);_(* \(#,##0\);_(* &quot;-&quot;??_);_(@_)">
                  <c:v>39905.08340808639</c:v>
                </c:pt>
                <c:pt idx="6" formatCode="_(* #,##0_);_(* \(#,##0\);_(* &quot;-&quot;??_);_(@_)">
                  <c:v>40941.48990521861</c:v>
                </c:pt>
                <c:pt idx="7" formatCode="_(* #,##0_);_(* \(#,##0\);_(* &quot;-&quot;??_);_(@_)">
                  <c:v>42005.14767478643</c:v>
                </c:pt>
                <c:pt idx="8" formatCode="_(* #,##0_);_(* \(#,##0\);_(* &quot;-&quot;??_);_(@_)">
                  <c:v>43096.77326174719</c:v>
                </c:pt>
                <c:pt idx="9" formatCode="_(* #,##0_);_(* \(#,##0\);_(* &quot;-&quot;??_);_(@_)">
                  <c:v>44217.10205189165</c:v>
                </c:pt>
                <c:pt idx="10" formatCode="_(* #,##0_);_(* \(#,##0\);_(* &quot;-&quot;??_);_(@_)">
                  <c:v>45366.8887672441</c:v>
                </c:pt>
                <c:pt idx="11" formatCode="_(* #,##0_);_(* \(#,##0\);_(* &quot;-&quot;??_);_(@_)">
                  <c:v>46546.90797449</c:v>
                </c:pt>
                <c:pt idx="12" formatCode="_(* #,##0_);_(* \(#,##0\);_(* &quot;-&quot;??_);_(@_)">
                  <c:v>47757.95460677125</c:v>
                </c:pt>
                <c:pt idx="13" formatCode="_(* #,##0_);_(* \(#,##0\);_(* &quot;-&quot;??_);_(@_)">
                  <c:v>49000.8444992017</c:v>
                </c:pt>
                <c:pt idx="14" formatCode="_(* #,##0_);_(* \(#,##0\);_(* &quot;-&quot;??_);_(@_)">
                  <c:v>50276.4149384637</c:v>
                </c:pt>
                <c:pt idx="15" formatCode="_(* #,##0_);_(* \(#,##0\);_(* &quot;-&quot;??_);_(@_)">
                  <c:v>51585.52522685567</c:v>
                </c:pt>
                <c:pt idx="16" formatCode="_(* #,##0_);_(* \(#,##0\);_(* &quot;-&quot;??_);_(@_)">
                  <c:v>52929.05726117062</c:v>
                </c:pt>
                <c:pt idx="17" formatCode="_(* #,##0_);_(* \(#,##0\);_(* &quot;-&quot;??_);_(@_)">
                  <c:v>54307.91612679583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'Goal, projection and trend'!$B$32</c:f>
              <c:strCache>
                <c:ptCount val="1"/>
                <c:pt idx="0">
                  <c:v>Baseline</c:v>
                </c:pt>
              </c:strCache>
            </c:strRef>
          </c:tx>
          <c:spPr>
            <a:ln w="47625" cap="rnd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'Goal, projection and trend'!$A$33:$A$50</c:f>
              <c:numCache>
                <c:formatCode>General</c:formatCode>
                <c:ptCount val="18"/>
                <c:pt idx="0">
                  <c:v>2008.0</c:v>
                </c:pt>
                <c:pt idx="1">
                  <c:v>2009.0</c:v>
                </c:pt>
                <c:pt idx="2" formatCode="0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  <c:pt idx="7">
                  <c:v>2015.0</c:v>
                </c:pt>
                <c:pt idx="8">
                  <c:v>2016.0</c:v>
                </c:pt>
                <c:pt idx="9">
                  <c:v>2017.0</c:v>
                </c:pt>
                <c:pt idx="10">
                  <c:v>2018.0</c:v>
                </c:pt>
                <c:pt idx="11">
                  <c:v>2019.0</c:v>
                </c:pt>
                <c:pt idx="12">
                  <c:v>2020.0</c:v>
                </c:pt>
                <c:pt idx="13">
                  <c:v>2021.0</c:v>
                </c:pt>
                <c:pt idx="14">
                  <c:v>2022.0</c:v>
                </c:pt>
                <c:pt idx="15">
                  <c:v>2023.0</c:v>
                </c:pt>
                <c:pt idx="16">
                  <c:v>2024.0</c:v>
                </c:pt>
                <c:pt idx="17">
                  <c:v>2025.0</c:v>
                </c:pt>
              </c:numCache>
            </c:numRef>
          </c:cat>
          <c:val>
            <c:numRef>
              <c:f>'Goal, projection and trend'!$B$33:$B$50</c:f>
              <c:numCache>
                <c:formatCode>0</c:formatCode>
                <c:ptCount val="18"/>
                <c:pt idx="0">
                  <c:v>35108.0</c:v>
                </c:pt>
                <c:pt idx="1">
                  <c:v>35129.0648</c:v>
                </c:pt>
                <c:pt idx="2">
                  <c:v>35150.14223888</c:v>
                </c:pt>
                <c:pt idx="3" formatCode="_(* #,##0_);_(* \(#,##0\);_(* &quot;-&quot;??_);_(@_)">
                  <c:v>35171.23232422333</c:v>
                </c:pt>
                <c:pt idx="4" formatCode="_(* #,##0_);_(* \(#,##0\);_(* &quot;-&quot;??_);_(@_)">
                  <c:v>35192.33506361779</c:v>
                </c:pt>
                <c:pt idx="5" formatCode="_(* #,##0_);_(* \(#,##0\);_(* &quot;-&quot;??_);_(@_)">
                  <c:v>35213.45046465602</c:v>
                </c:pt>
                <c:pt idx="6" formatCode="_(* #,##0_);_(* \(#,##0\);_(* &quot;-&quot;??_);_(@_)">
                  <c:v>35234.57853493481</c:v>
                </c:pt>
                <c:pt idx="7" formatCode="_(* #,##0_);_(* \(#,##0\);_(* &quot;-&quot;??_);_(@_)">
                  <c:v>35255.71928205578</c:v>
                </c:pt>
                <c:pt idx="8" formatCode="_(* #,##0_);_(* \(#,##0\);_(* &quot;-&quot;??_);_(@_)">
                  <c:v>35276.87271362501</c:v>
                </c:pt>
                <c:pt idx="9" formatCode="_(* #,##0_);_(* \(#,##0\);_(* &quot;-&quot;??_);_(@_)">
                  <c:v>35298.03883725318</c:v>
                </c:pt>
                <c:pt idx="10" formatCode="_(* #,##0_);_(* \(#,##0\);_(* &quot;-&quot;??_);_(@_)">
                  <c:v>35319.21766055546</c:v>
                </c:pt>
                <c:pt idx="11" formatCode="_(* #,##0_);_(* \(#,##0\);_(* &quot;-&quot;??_);_(@_)">
                  <c:v>35340.40919115186</c:v>
                </c:pt>
                <c:pt idx="12" formatCode="_(* #,##0_);_(* \(#,##0\);_(* &quot;-&quot;??_);_(@_)">
                  <c:v>35361.61343666655</c:v>
                </c:pt>
                <c:pt idx="13" formatCode="_(* #,##0_);_(* \(#,##0\);_(* &quot;-&quot;??_);_(@_)">
                  <c:v>35382.83040472855</c:v>
                </c:pt>
                <c:pt idx="14" formatCode="_(* #,##0_);_(* \(#,##0\);_(* &quot;-&quot;??_);_(@_)">
                  <c:v>35404.06010297137</c:v>
                </c:pt>
                <c:pt idx="15" formatCode="_(* #,##0_);_(* \(#,##0\);_(* &quot;-&quot;??_);_(@_)">
                  <c:v>35425.30253903316</c:v>
                </c:pt>
                <c:pt idx="16" formatCode="_(* #,##0_);_(* \(#,##0\);_(* &quot;-&quot;??_);_(@_)">
                  <c:v>35446.55772055659</c:v>
                </c:pt>
                <c:pt idx="17" formatCode="_(* #,##0_);_(* \(#,##0\);_(* &quot;-&quot;??_);_(@_)">
                  <c:v>35467.82565518892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0867640"/>
        <c:axId val="-2070104424"/>
      </c:lineChart>
      <c:catAx>
        <c:axId val="-2070867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pPr>
            <a:endParaRPr lang="en-US"/>
          </a:p>
        </c:txPr>
        <c:crossAx val="-2070104424"/>
        <c:crosses val="autoZero"/>
        <c:auto val="1"/>
        <c:lblAlgn val="ctr"/>
        <c:lblOffset val="100"/>
        <c:noMultiLvlLbl val="0"/>
      </c:catAx>
      <c:valAx>
        <c:axId val="-2070104424"/>
        <c:scaling>
          <c:orientation val="minMax"/>
          <c:min val="30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pPr>
            <a:endParaRPr lang="en-US"/>
          </a:p>
        </c:txPr>
        <c:crossAx val="-2070867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06684181804007"/>
          <c:y val="0.303363608894261"/>
          <c:w val="0.181683168316832"/>
          <c:h val="0.25819270898135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/>
              <a:ea typeface="+mn-ea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'CCG Degree Goals and Projection'!$J$3</c:f>
          <c:strCache>
            <c:ptCount val="1"/>
            <c:pt idx="0">
              <c:v>Complete College Georgia Baseline, Goal and Actual Percent aged 25-34 with Credentials</c:v>
            </c:pt>
          </c:strCache>
        </c:strRef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'CCG Degree Goals and Projection'!$K$4</c:f>
              <c:strCache>
                <c:ptCount val="1"/>
                <c:pt idx="0">
                  <c:v>Baseline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'CCG Degree Goals and Projection'!$J$5:$J$19</c:f>
              <c:numCache>
                <c:formatCode>General</c:formatCode>
                <c:ptCount val="15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2016.0</c:v>
                </c:pt>
                <c:pt idx="6">
                  <c:v>2017.0</c:v>
                </c:pt>
                <c:pt idx="7">
                  <c:v>2018.0</c:v>
                </c:pt>
                <c:pt idx="8">
                  <c:v>2019.0</c:v>
                </c:pt>
                <c:pt idx="9">
                  <c:v>2020.0</c:v>
                </c:pt>
                <c:pt idx="10">
                  <c:v>2021.0</c:v>
                </c:pt>
                <c:pt idx="11">
                  <c:v>2022.0</c:v>
                </c:pt>
                <c:pt idx="12">
                  <c:v>2023.0</c:v>
                </c:pt>
                <c:pt idx="13">
                  <c:v>2024.0</c:v>
                </c:pt>
                <c:pt idx="14">
                  <c:v>2025.0</c:v>
                </c:pt>
              </c:numCache>
            </c:numRef>
          </c:cat>
          <c:val>
            <c:numRef>
              <c:f>'CCG Degree Goals and Projection'!$K$5:$K$19</c:f>
              <c:numCache>
                <c:formatCode>0.0%</c:formatCode>
                <c:ptCount val="15"/>
                <c:pt idx="0">
                  <c:v>0.396606</c:v>
                </c:pt>
                <c:pt idx="1">
                  <c:v>0.399</c:v>
                </c:pt>
                <c:pt idx="2">
                  <c:v>0.401394</c:v>
                </c:pt>
                <c:pt idx="3">
                  <c:v>0.403802364</c:v>
                </c:pt>
                <c:pt idx="4">
                  <c:v>0.406225178184</c:v>
                </c:pt>
                <c:pt idx="5">
                  <c:v>0.408662529253104</c:v>
                </c:pt>
                <c:pt idx="6">
                  <c:v>0.411114504428623</c:v>
                </c:pt>
                <c:pt idx="7">
                  <c:v>0.413581191455194</c:v>
                </c:pt>
                <c:pt idx="8">
                  <c:v>0.416062678603925</c:v>
                </c:pt>
                <c:pt idx="9">
                  <c:v>0.418559054675549</c:v>
                </c:pt>
                <c:pt idx="10">
                  <c:v>0.421070409003602</c:v>
                </c:pt>
                <c:pt idx="11">
                  <c:v>0.423596831457624</c:v>
                </c:pt>
                <c:pt idx="12">
                  <c:v>0.42613841244637</c:v>
                </c:pt>
                <c:pt idx="13">
                  <c:v>0.428695242921048</c:v>
                </c:pt>
                <c:pt idx="14">
                  <c:v>0.431267414378574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'CCG Degree Goals and Projection'!$L$4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'CCG Degree Goals and Projection'!$J$5:$J$19</c:f>
              <c:numCache>
                <c:formatCode>General</c:formatCode>
                <c:ptCount val="15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2016.0</c:v>
                </c:pt>
                <c:pt idx="6">
                  <c:v>2017.0</c:v>
                </c:pt>
                <c:pt idx="7">
                  <c:v>2018.0</c:v>
                </c:pt>
                <c:pt idx="8">
                  <c:v>2019.0</c:v>
                </c:pt>
                <c:pt idx="9">
                  <c:v>2020.0</c:v>
                </c:pt>
                <c:pt idx="10">
                  <c:v>2021.0</c:v>
                </c:pt>
                <c:pt idx="11">
                  <c:v>2022.0</c:v>
                </c:pt>
                <c:pt idx="12">
                  <c:v>2023.0</c:v>
                </c:pt>
                <c:pt idx="13">
                  <c:v>2024.0</c:v>
                </c:pt>
                <c:pt idx="14">
                  <c:v>2025.0</c:v>
                </c:pt>
              </c:numCache>
            </c:numRef>
          </c:cat>
          <c:val>
            <c:numRef>
              <c:f>'CCG Degree Goals and Projection'!$L$5:$L$19</c:f>
              <c:numCache>
                <c:formatCode>0.0%</c:formatCode>
                <c:ptCount val="15"/>
                <c:pt idx="0">
                  <c:v>0.397</c:v>
                </c:pt>
                <c:pt idx="1">
                  <c:v>0.399</c:v>
                </c:pt>
                <c:pt idx="2">
                  <c:v>0.406</c:v>
                </c:pt>
                <c:pt idx="3">
                  <c:v>0.413254181428401</c:v>
                </c:pt>
                <c:pt idx="4">
                  <c:v>0.422395866678845</c:v>
                </c:pt>
                <c:pt idx="5">
                  <c:v>0.432984330146763</c:v>
                </c:pt>
                <c:pt idx="6">
                  <c:v>0.445057588881896</c:v>
                </c:pt>
                <c:pt idx="7">
                  <c:v>0.458654659068405</c:v>
                </c:pt>
                <c:pt idx="8">
                  <c:v>0.473815582287538</c:v>
                </c:pt>
                <c:pt idx="9">
                  <c:v>0.490581452470738</c:v>
                </c:pt>
                <c:pt idx="10">
                  <c:v>0.508994443561342</c:v>
                </c:pt>
                <c:pt idx="11">
                  <c:v>0.529097837903492</c:v>
                </c:pt>
                <c:pt idx="12">
                  <c:v>0.550936055377404</c:v>
                </c:pt>
                <c:pt idx="13">
                  <c:v>0.574554683300595</c:v>
                </c:pt>
                <c:pt idx="14">
                  <c:v>0.600000399163601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'CCG Degree Goals and Projection'!$M$4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'CCG Degree Goals and Projection'!$J$5:$J$19</c:f>
              <c:numCache>
                <c:formatCode>General</c:formatCode>
                <c:ptCount val="15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  <c:pt idx="5">
                  <c:v>2016.0</c:v>
                </c:pt>
                <c:pt idx="6">
                  <c:v>2017.0</c:v>
                </c:pt>
                <c:pt idx="7">
                  <c:v>2018.0</c:v>
                </c:pt>
                <c:pt idx="8">
                  <c:v>2019.0</c:v>
                </c:pt>
                <c:pt idx="9">
                  <c:v>2020.0</c:v>
                </c:pt>
                <c:pt idx="10">
                  <c:v>2021.0</c:v>
                </c:pt>
                <c:pt idx="11">
                  <c:v>2022.0</c:v>
                </c:pt>
                <c:pt idx="12">
                  <c:v>2023.0</c:v>
                </c:pt>
                <c:pt idx="13">
                  <c:v>2024.0</c:v>
                </c:pt>
                <c:pt idx="14">
                  <c:v>2025.0</c:v>
                </c:pt>
              </c:numCache>
            </c:numRef>
          </c:cat>
          <c:val>
            <c:numRef>
              <c:f>'CCG Degree Goals and Projection'!$M$5:$M$19</c:f>
              <c:numCache>
                <c:formatCode>0.0%</c:formatCode>
                <c:ptCount val="15"/>
                <c:pt idx="0">
                  <c:v>0.397</c:v>
                </c:pt>
                <c:pt idx="1">
                  <c:v>0.435</c:v>
                </c:pt>
                <c:pt idx="2">
                  <c:v>0.447</c:v>
                </c:pt>
                <c:pt idx="3">
                  <c:v>0.455</c:v>
                </c:pt>
                <c:pt idx="4">
                  <c:v>0.468</c:v>
                </c:pt>
                <c:pt idx="5">
                  <c:v>0.479</c:v>
                </c:pt>
                <c:pt idx="6">
                  <c:v>0.4895</c:v>
                </c:pt>
                <c:pt idx="7">
                  <c:v>0.500399999999999</c:v>
                </c:pt>
                <c:pt idx="8">
                  <c:v>0.512070000000001</c:v>
                </c:pt>
                <c:pt idx="9">
                  <c:v>0.522656000000001</c:v>
                </c:pt>
                <c:pt idx="10">
                  <c:v>0.533689800000005</c:v>
                </c:pt>
                <c:pt idx="11">
                  <c:v>0.544853840000005</c:v>
                </c:pt>
                <c:pt idx="12">
                  <c:v>0.555892172000007</c:v>
                </c:pt>
                <c:pt idx="13">
                  <c:v>0.566785017600008</c:v>
                </c:pt>
                <c:pt idx="14">
                  <c:v>0.577913488080011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6248840"/>
        <c:axId val="-2066211240"/>
      </c:lineChart>
      <c:catAx>
        <c:axId val="-2066248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6211240"/>
        <c:crosses val="autoZero"/>
        <c:auto val="1"/>
        <c:lblAlgn val="ctr"/>
        <c:lblOffset val="100"/>
        <c:noMultiLvlLbl val="0"/>
      </c:catAx>
      <c:valAx>
        <c:axId val="-2066211240"/>
        <c:scaling>
          <c:orientation val="minMax"/>
          <c:max val="0.8"/>
          <c:min val="0.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6248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1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1B8615-164D-DA49-A5A0-A43070B469EF}" type="doc">
      <dgm:prSet loTypeId="urn:microsoft.com/office/officeart/2005/8/layout/default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31881C-C1D8-584E-9960-2B004AFF41F8}">
      <dgm:prSet phldrT="[Text]"/>
      <dgm:spPr/>
      <dgm:t>
        <a:bodyPr/>
        <a:lstStyle/>
        <a:p>
          <a:r>
            <a:rPr lang="en-US" smtClean="0"/>
            <a:t>15-to-Finish</a:t>
          </a:r>
          <a:endParaRPr lang="en-US"/>
        </a:p>
      </dgm:t>
    </dgm:pt>
    <dgm:pt modelId="{BA8E5FE3-2BDE-A04C-8699-BAF49FB2C4FA}" type="parTrans" cxnId="{DECDCC48-8598-1842-A84E-E48D35232E4E}">
      <dgm:prSet/>
      <dgm:spPr/>
      <dgm:t>
        <a:bodyPr/>
        <a:lstStyle/>
        <a:p>
          <a:endParaRPr lang="en-US"/>
        </a:p>
      </dgm:t>
    </dgm:pt>
    <dgm:pt modelId="{84EBB8B7-8440-0747-BAFD-8AB521278E44}" type="sibTrans" cxnId="{DECDCC48-8598-1842-A84E-E48D35232E4E}">
      <dgm:prSet/>
      <dgm:spPr/>
      <dgm:t>
        <a:bodyPr/>
        <a:lstStyle/>
        <a:p>
          <a:endParaRPr lang="en-US"/>
        </a:p>
      </dgm:t>
    </dgm:pt>
    <dgm:pt modelId="{F931883A-4626-AE4E-A936-F63E4323735A}">
      <dgm:prSet/>
      <dgm:spPr/>
      <dgm:t>
        <a:bodyPr/>
        <a:lstStyle/>
        <a:p>
          <a:r>
            <a:rPr lang="en-US" dirty="0" smtClean="0"/>
            <a:t>Advising</a:t>
          </a:r>
          <a:endParaRPr lang="en-US" dirty="0"/>
        </a:p>
      </dgm:t>
    </dgm:pt>
    <dgm:pt modelId="{616C80FA-D568-E046-B94C-2733BF46F31B}" type="parTrans" cxnId="{4DAF8355-5CB9-9645-AE81-B258406AAEB5}">
      <dgm:prSet/>
      <dgm:spPr/>
      <dgm:t>
        <a:bodyPr/>
        <a:lstStyle/>
        <a:p>
          <a:endParaRPr lang="en-US"/>
        </a:p>
      </dgm:t>
    </dgm:pt>
    <dgm:pt modelId="{572AF7F6-CCEB-B644-A513-F8EE05AAA98F}" type="sibTrans" cxnId="{4DAF8355-5CB9-9645-AE81-B258406AAEB5}">
      <dgm:prSet/>
      <dgm:spPr/>
      <dgm:t>
        <a:bodyPr/>
        <a:lstStyle/>
        <a:p>
          <a:endParaRPr lang="en-US"/>
        </a:p>
      </dgm:t>
    </dgm:pt>
    <dgm:pt modelId="{02AA71F5-109E-5D43-AF93-C2A9CD230863}">
      <dgm:prSet/>
      <dgm:spPr/>
      <dgm:t>
        <a:bodyPr/>
        <a:lstStyle/>
        <a:p>
          <a:r>
            <a:rPr lang="en-US" smtClean="0"/>
            <a:t>Associate Degree You Deserve</a:t>
          </a:r>
          <a:endParaRPr lang="en-US"/>
        </a:p>
      </dgm:t>
    </dgm:pt>
    <dgm:pt modelId="{6B785214-520E-7447-B127-7887E55CFEE6}" type="parTrans" cxnId="{6C8261CE-0D66-5B47-9EB6-6E2855EF3059}">
      <dgm:prSet/>
      <dgm:spPr/>
      <dgm:t>
        <a:bodyPr/>
        <a:lstStyle/>
        <a:p>
          <a:endParaRPr lang="en-US"/>
        </a:p>
      </dgm:t>
    </dgm:pt>
    <dgm:pt modelId="{37383256-4C14-4342-8D7B-7546224A8AB7}" type="sibTrans" cxnId="{6C8261CE-0D66-5B47-9EB6-6E2855EF3059}">
      <dgm:prSet/>
      <dgm:spPr/>
      <dgm:t>
        <a:bodyPr/>
        <a:lstStyle/>
        <a:p>
          <a:endParaRPr lang="en-US"/>
        </a:p>
      </dgm:t>
    </dgm:pt>
    <dgm:pt modelId="{4E0FCA75-B1FF-A14C-A515-3AD40C1F533F}">
      <dgm:prSet/>
      <dgm:spPr/>
      <dgm:t>
        <a:bodyPr/>
        <a:lstStyle/>
        <a:p>
          <a:r>
            <a:rPr lang="en-US" smtClean="0"/>
            <a:t>Beyond Financial Aid</a:t>
          </a:r>
          <a:endParaRPr lang="en-US"/>
        </a:p>
      </dgm:t>
    </dgm:pt>
    <dgm:pt modelId="{125327F2-A2D1-D74B-9A60-7C7DE9F28F40}" type="parTrans" cxnId="{779B4CA2-66EB-7444-9175-89059D9E4BC1}">
      <dgm:prSet/>
      <dgm:spPr/>
      <dgm:t>
        <a:bodyPr/>
        <a:lstStyle/>
        <a:p>
          <a:endParaRPr lang="en-US"/>
        </a:p>
      </dgm:t>
    </dgm:pt>
    <dgm:pt modelId="{E5CC14B4-4C06-8047-BA44-4751FD6AB98B}" type="sibTrans" cxnId="{779B4CA2-66EB-7444-9175-89059D9E4BC1}">
      <dgm:prSet/>
      <dgm:spPr/>
      <dgm:t>
        <a:bodyPr/>
        <a:lstStyle/>
        <a:p>
          <a:endParaRPr lang="en-US"/>
        </a:p>
      </dgm:t>
    </dgm:pt>
    <dgm:pt modelId="{613A3F40-CCD3-FE4C-A688-EA558A00A8F5}">
      <dgm:prSet/>
      <dgm:spPr/>
      <dgm:t>
        <a:bodyPr/>
        <a:lstStyle/>
        <a:p>
          <a:r>
            <a:rPr lang="en-US" smtClean="0"/>
            <a:t>Go Back, Move Ahead</a:t>
          </a:r>
          <a:endParaRPr lang="en-US"/>
        </a:p>
      </dgm:t>
    </dgm:pt>
    <dgm:pt modelId="{AC0419BD-9AF9-CF49-A228-FAA5BDE5BB87}" type="parTrans" cxnId="{CBD46ACE-776F-6A4C-BDBA-15D40C27BB14}">
      <dgm:prSet/>
      <dgm:spPr/>
      <dgm:t>
        <a:bodyPr/>
        <a:lstStyle/>
        <a:p>
          <a:endParaRPr lang="en-US"/>
        </a:p>
      </dgm:t>
    </dgm:pt>
    <dgm:pt modelId="{120037F2-2A12-B348-8B76-FCFDDF7BBBBA}" type="sibTrans" cxnId="{CBD46ACE-776F-6A4C-BDBA-15D40C27BB14}">
      <dgm:prSet/>
      <dgm:spPr/>
      <dgm:t>
        <a:bodyPr/>
        <a:lstStyle/>
        <a:p>
          <a:endParaRPr lang="en-US"/>
        </a:p>
      </dgm:t>
    </dgm:pt>
    <dgm:pt modelId="{1AC633EB-0CF9-BC4B-8789-106BBED731AF}">
      <dgm:prSet/>
      <dgm:spPr/>
      <dgm:t>
        <a:bodyPr/>
        <a:lstStyle/>
        <a:p>
          <a:r>
            <a:rPr lang="en-US" smtClean="0"/>
            <a:t>Guided Pathways to Success</a:t>
          </a:r>
          <a:endParaRPr lang="en-US"/>
        </a:p>
      </dgm:t>
    </dgm:pt>
    <dgm:pt modelId="{3FDB60DA-EEDC-EE42-88D9-84BDC36BF5D7}" type="parTrans" cxnId="{8178505C-8F17-FD42-A18B-1472566FE5E2}">
      <dgm:prSet/>
      <dgm:spPr/>
      <dgm:t>
        <a:bodyPr/>
        <a:lstStyle/>
        <a:p>
          <a:endParaRPr lang="en-US"/>
        </a:p>
      </dgm:t>
    </dgm:pt>
    <dgm:pt modelId="{E3FE133F-9B94-4E46-A00D-1BF832E144CB}" type="sibTrans" cxnId="{8178505C-8F17-FD42-A18B-1472566FE5E2}">
      <dgm:prSet/>
      <dgm:spPr/>
      <dgm:t>
        <a:bodyPr/>
        <a:lstStyle/>
        <a:p>
          <a:endParaRPr lang="en-US"/>
        </a:p>
      </dgm:t>
    </dgm:pt>
    <dgm:pt modelId="{2E808033-8DFC-8443-A77D-BEE3CD9EE4FE}">
      <dgm:prSet/>
      <dgm:spPr/>
      <dgm:t>
        <a:bodyPr/>
        <a:lstStyle/>
        <a:p>
          <a:r>
            <a:rPr lang="en-US" smtClean="0"/>
            <a:t>Math Pathways</a:t>
          </a:r>
          <a:endParaRPr lang="en-US"/>
        </a:p>
      </dgm:t>
    </dgm:pt>
    <dgm:pt modelId="{DCD2E0FB-13A3-0E4E-8129-F795B60486E0}" type="parTrans" cxnId="{9E6DB704-1369-0345-A7EF-BAA36E7F19C0}">
      <dgm:prSet/>
      <dgm:spPr/>
      <dgm:t>
        <a:bodyPr/>
        <a:lstStyle/>
        <a:p>
          <a:endParaRPr lang="en-US"/>
        </a:p>
      </dgm:t>
    </dgm:pt>
    <dgm:pt modelId="{010A56BA-B965-E140-8CD8-5E81DBC0F8F9}" type="sibTrans" cxnId="{9E6DB704-1369-0345-A7EF-BAA36E7F19C0}">
      <dgm:prSet/>
      <dgm:spPr/>
      <dgm:t>
        <a:bodyPr/>
        <a:lstStyle/>
        <a:p>
          <a:endParaRPr lang="en-US"/>
        </a:p>
      </dgm:t>
    </dgm:pt>
    <dgm:pt modelId="{DADA1C61-B6FB-0F48-B2D0-DD8C4C336D82}">
      <dgm:prSet/>
      <dgm:spPr/>
      <dgm:t>
        <a:bodyPr/>
        <a:lstStyle/>
        <a:p>
          <a:r>
            <a:rPr lang="en-US" smtClean="0"/>
            <a:t>Shortening Time to Degree</a:t>
          </a:r>
          <a:endParaRPr lang="en-US"/>
        </a:p>
      </dgm:t>
    </dgm:pt>
    <dgm:pt modelId="{46352683-5BD6-104F-BE4F-455062B250D1}" type="parTrans" cxnId="{022F3B51-B62D-CC44-A138-9EC68C6BD747}">
      <dgm:prSet/>
      <dgm:spPr/>
      <dgm:t>
        <a:bodyPr/>
        <a:lstStyle/>
        <a:p>
          <a:endParaRPr lang="en-US"/>
        </a:p>
      </dgm:t>
    </dgm:pt>
    <dgm:pt modelId="{D9424C9E-6D88-2C45-B1E3-F1558048D3BB}" type="sibTrans" cxnId="{022F3B51-B62D-CC44-A138-9EC68C6BD747}">
      <dgm:prSet/>
      <dgm:spPr/>
      <dgm:t>
        <a:bodyPr/>
        <a:lstStyle/>
        <a:p>
          <a:endParaRPr lang="en-US"/>
        </a:p>
      </dgm:t>
    </dgm:pt>
    <dgm:pt modelId="{71FA7F03-C399-8443-932E-061F6985440D}">
      <dgm:prSet/>
      <dgm:spPr/>
      <dgm:t>
        <a:bodyPr/>
        <a:lstStyle/>
        <a:p>
          <a:r>
            <a:rPr lang="en-US" dirty="0" smtClean="0"/>
            <a:t>Transforming Remediation</a:t>
          </a:r>
          <a:endParaRPr lang="en-US" dirty="0"/>
        </a:p>
      </dgm:t>
    </dgm:pt>
    <dgm:pt modelId="{8C623C01-81DD-BA4E-A37A-75441313CAEC}" type="parTrans" cxnId="{965EB6EB-220E-C341-A49C-C6D3E83A1612}">
      <dgm:prSet/>
      <dgm:spPr/>
      <dgm:t>
        <a:bodyPr/>
        <a:lstStyle/>
        <a:p>
          <a:endParaRPr lang="en-US"/>
        </a:p>
      </dgm:t>
    </dgm:pt>
    <dgm:pt modelId="{5D904E0B-7086-E54E-9E3C-8870DC011609}" type="sibTrans" cxnId="{965EB6EB-220E-C341-A49C-C6D3E83A1612}">
      <dgm:prSet/>
      <dgm:spPr/>
      <dgm:t>
        <a:bodyPr/>
        <a:lstStyle/>
        <a:p>
          <a:endParaRPr lang="en-US"/>
        </a:p>
      </dgm:t>
    </dgm:pt>
    <dgm:pt modelId="{694BA8E4-7BBF-5841-A6BD-CE25AFBB8601}">
      <dgm:prSet/>
      <dgm:spPr/>
      <dgm:t>
        <a:bodyPr/>
        <a:lstStyle/>
        <a:p>
          <a:r>
            <a:rPr lang="en-US" smtClean="0"/>
            <a:t>Program Maps</a:t>
          </a:r>
          <a:endParaRPr lang="en-US" dirty="0"/>
        </a:p>
      </dgm:t>
    </dgm:pt>
    <dgm:pt modelId="{362210C9-3AD8-114A-A428-CA289D8CEE84}" type="parTrans" cxnId="{D1D3EA7C-30E7-2748-858D-7103613A9AF7}">
      <dgm:prSet/>
      <dgm:spPr/>
    </dgm:pt>
    <dgm:pt modelId="{F8ABAAD3-D47F-8C41-85F8-356AD2B8DBC7}" type="sibTrans" cxnId="{D1D3EA7C-30E7-2748-858D-7103613A9AF7}">
      <dgm:prSet/>
      <dgm:spPr/>
    </dgm:pt>
    <dgm:pt modelId="{DFFEB33F-6722-B248-8732-33F804D85A6D}" type="pres">
      <dgm:prSet presAssocID="{571B8615-164D-DA49-A5A0-A43070B469E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19EAF0-42A9-D444-A60A-14BCA3163892}" type="pres">
      <dgm:prSet presAssocID="{6731881C-C1D8-584E-9960-2B004AFF41F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813EA-503A-9546-88AC-77ACC670A83E}" type="pres">
      <dgm:prSet presAssocID="{84EBB8B7-8440-0747-BAFD-8AB521278E44}" presName="sibTrans" presStyleCnt="0"/>
      <dgm:spPr/>
    </dgm:pt>
    <dgm:pt modelId="{865F6606-F2BB-6848-83FA-AD6094C27E9E}" type="pres">
      <dgm:prSet presAssocID="{F931883A-4626-AE4E-A936-F63E4323735A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275DD-2E98-E840-8D6D-9B1BE922CDC1}" type="pres">
      <dgm:prSet presAssocID="{572AF7F6-CCEB-B644-A513-F8EE05AAA98F}" presName="sibTrans" presStyleCnt="0"/>
      <dgm:spPr/>
    </dgm:pt>
    <dgm:pt modelId="{AA5ABBE9-DD46-494A-916A-AB261B82F70B}" type="pres">
      <dgm:prSet presAssocID="{02AA71F5-109E-5D43-AF93-C2A9CD230863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237560-C70D-064F-A8BC-D825CEE5E019}" type="pres">
      <dgm:prSet presAssocID="{37383256-4C14-4342-8D7B-7546224A8AB7}" presName="sibTrans" presStyleCnt="0"/>
      <dgm:spPr/>
    </dgm:pt>
    <dgm:pt modelId="{E70CEE00-E308-1A41-972E-8844E39D51E6}" type="pres">
      <dgm:prSet presAssocID="{4E0FCA75-B1FF-A14C-A515-3AD40C1F533F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59FED-301D-594D-B3E1-9BB974063CE5}" type="pres">
      <dgm:prSet presAssocID="{E5CC14B4-4C06-8047-BA44-4751FD6AB98B}" presName="sibTrans" presStyleCnt="0"/>
      <dgm:spPr/>
    </dgm:pt>
    <dgm:pt modelId="{BBCD39E0-B1AF-7043-A51B-66DFF7C74497}" type="pres">
      <dgm:prSet presAssocID="{613A3F40-CCD3-FE4C-A688-EA558A00A8F5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21DD5-CB19-AE4B-8F7B-36A1EA5709EA}" type="pres">
      <dgm:prSet presAssocID="{120037F2-2A12-B348-8B76-FCFDDF7BBBBA}" presName="sibTrans" presStyleCnt="0"/>
      <dgm:spPr/>
    </dgm:pt>
    <dgm:pt modelId="{4DCC4DD5-4252-7441-8F5E-DE79C2B77548}" type="pres">
      <dgm:prSet presAssocID="{1AC633EB-0CF9-BC4B-8789-106BBED731AF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335F9-925F-FF4A-AB1A-0E0FA448CC02}" type="pres">
      <dgm:prSet presAssocID="{E3FE133F-9B94-4E46-A00D-1BF832E144CB}" presName="sibTrans" presStyleCnt="0"/>
      <dgm:spPr/>
    </dgm:pt>
    <dgm:pt modelId="{4C93F856-E081-7247-8423-62AE3A85D49A}" type="pres">
      <dgm:prSet presAssocID="{2E808033-8DFC-8443-A77D-BEE3CD9EE4FE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FD9ED-5D7A-F648-9517-F6BE8020ADB1}" type="pres">
      <dgm:prSet presAssocID="{010A56BA-B965-E140-8CD8-5E81DBC0F8F9}" presName="sibTrans" presStyleCnt="0"/>
      <dgm:spPr/>
    </dgm:pt>
    <dgm:pt modelId="{DC3BE09A-C87B-1D4F-8D13-21C052AA1693}" type="pres">
      <dgm:prSet presAssocID="{DADA1C61-B6FB-0F48-B2D0-DD8C4C336D82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AD88A-480F-8A41-B1DB-AB2365770D46}" type="pres">
      <dgm:prSet presAssocID="{D9424C9E-6D88-2C45-B1E3-F1558048D3BB}" presName="sibTrans" presStyleCnt="0"/>
      <dgm:spPr/>
    </dgm:pt>
    <dgm:pt modelId="{D07F336F-C2EA-DE41-80BC-51394F34C640}" type="pres">
      <dgm:prSet presAssocID="{71FA7F03-C399-8443-932E-061F6985440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C5E88-475C-7148-BE69-2A554919064D}" type="pres">
      <dgm:prSet presAssocID="{5D904E0B-7086-E54E-9E3C-8870DC011609}" presName="sibTrans" presStyleCnt="0"/>
      <dgm:spPr/>
    </dgm:pt>
    <dgm:pt modelId="{BABE0450-8CD3-4A48-9EAC-FF3E0C962554}" type="pres">
      <dgm:prSet presAssocID="{694BA8E4-7BBF-5841-A6BD-CE25AFBB8601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5EB6EB-220E-C341-A49C-C6D3E83A1612}" srcId="{571B8615-164D-DA49-A5A0-A43070B469EF}" destId="{71FA7F03-C399-8443-932E-061F6985440D}" srcOrd="8" destOrd="0" parTransId="{8C623C01-81DD-BA4E-A37A-75441313CAEC}" sibTransId="{5D904E0B-7086-E54E-9E3C-8870DC011609}"/>
    <dgm:cxn modelId="{779B4CA2-66EB-7444-9175-89059D9E4BC1}" srcId="{571B8615-164D-DA49-A5A0-A43070B469EF}" destId="{4E0FCA75-B1FF-A14C-A515-3AD40C1F533F}" srcOrd="3" destOrd="0" parTransId="{125327F2-A2D1-D74B-9A60-7C7DE9F28F40}" sibTransId="{E5CC14B4-4C06-8047-BA44-4751FD6AB98B}"/>
    <dgm:cxn modelId="{8DBE3652-4172-DA44-8C9C-4F5E3AB4F9AC}" type="presOf" srcId="{694BA8E4-7BBF-5841-A6BD-CE25AFBB8601}" destId="{BABE0450-8CD3-4A48-9EAC-FF3E0C962554}" srcOrd="0" destOrd="0" presId="urn:microsoft.com/office/officeart/2005/8/layout/default"/>
    <dgm:cxn modelId="{6858E696-3E0F-A748-84C5-D5363684E5EE}" type="presOf" srcId="{571B8615-164D-DA49-A5A0-A43070B469EF}" destId="{DFFEB33F-6722-B248-8732-33F804D85A6D}" srcOrd="0" destOrd="0" presId="urn:microsoft.com/office/officeart/2005/8/layout/default"/>
    <dgm:cxn modelId="{D1D3EA7C-30E7-2748-858D-7103613A9AF7}" srcId="{571B8615-164D-DA49-A5A0-A43070B469EF}" destId="{694BA8E4-7BBF-5841-A6BD-CE25AFBB8601}" srcOrd="9" destOrd="0" parTransId="{362210C9-3AD8-114A-A428-CA289D8CEE84}" sibTransId="{F8ABAAD3-D47F-8C41-85F8-356AD2B8DBC7}"/>
    <dgm:cxn modelId="{65409E56-2510-494E-87E1-A9DCB6F9D3C5}" type="presOf" srcId="{02AA71F5-109E-5D43-AF93-C2A9CD230863}" destId="{AA5ABBE9-DD46-494A-916A-AB261B82F70B}" srcOrd="0" destOrd="0" presId="urn:microsoft.com/office/officeart/2005/8/layout/default"/>
    <dgm:cxn modelId="{4CD71134-F0D0-7242-9414-5FDF2347A2BB}" type="presOf" srcId="{F931883A-4626-AE4E-A936-F63E4323735A}" destId="{865F6606-F2BB-6848-83FA-AD6094C27E9E}" srcOrd="0" destOrd="0" presId="urn:microsoft.com/office/officeart/2005/8/layout/default"/>
    <dgm:cxn modelId="{8178505C-8F17-FD42-A18B-1472566FE5E2}" srcId="{571B8615-164D-DA49-A5A0-A43070B469EF}" destId="{1AC633EB-0CF9-BC4B-8789-106BBED731AF}" srcOrd="5" destOrd="0" parTransId="{3FDB60DA-EEDC-EE42-88D9-84BDC36BF5D7}" sibTransId="{E3FE133F-9B94-4E46-A00D-1BF832E144CB}"/>
    <dgm:cxn modelId="{C4F8E665-7C55-234A-A86B-7A0B26A76D2D}" type="presOf" srcId="{613A3F40-CCD3-FE4C-A688-EA558A00A8F5}" destId="{BBCD39E0-B1AF-7043-A51B-66DFF7C74497}" srcOrd="0" destOrd="0" presId="urn:microsoft.com/office/officeart/2005/8/layout/default"/>
    <dgm:cxn modelId="{FBFE4F31-A5B6-FA43-9B0D-D819DA05C559}" type="presOf" srcId="{2E808033-8DFC-8443-A77D-BEE3CD9EE4FE}" destId="{4C93F856-E081-7247-8423-62AE3A85D49A}" srcOrd="0" destOrd="0" presId="urn:microsoft.com/office/officeart/2005/8/layout/default"/>
    <dgm:cxn modelId="{6C8261CE-0D66-5B47-9EB6-6E2855EF3059}" srcId="{571B8615-164D-DA49-A5A0-A43070B469EF}" destId="{02AA71F5-109E-5D43-AF93-C2A9CD230863}" srcOrd="2" destOrd="0" parTransId="{6B785214-520E-7447-B127-7887E55CFEE6}" sibTransId="{37383256-4C14-4342-8D7B-7546224A8AB7}"/>
    <dgm:cxn modelId="{3E61D841-C976-4443-A4A5-991FFD2F47F2}" type="presOf" srcId="{1AC633EB-0CF9-BC4B-8789-106BBED731AF}" destId="{4DCC4DD5-4252-7441-8F5E-DE79C2B77548}" srcOrd="0" destOrd="0" presId="urn:microsoft.com/office/officeart/2005/8/layout/default"/>
    <dgm:cxn modelId="{022F3B51-B62D-CC44-A138-9EC68C6BD747}" srcId="{571B8615-164D-DA49-A5A0-A43070B469EF}" destId="{DADA1C61-B6FB-0F48-B2D0-DD8C4C336D82}" srcOrd="7" destOrd="0" parTransId="{46352683-5BD6-104F-BE4F-455062B250D1}" sibTransId="{D9424C9E-6D88-2C45-B1E3-F1558048D3BB}"/>
    <dgm:cxn modelId="{9E6DB704-1369-0345-A7EF-BAA36E7F19C0}" srcId="{571B8615-164D-DA49-A5A0-A43070B469EF}" destId="{2E808033-8DFC-8443-A77D-BEE3CD9EE4FE}" srcOrd="6" destOrd="0" parTransId="{DCD2E0FB-13A3-0E4E-8129-F795B60486E0}" sibTransId="{010A56BA-B965-E140-8CD8-5E81DBC0F8F9}"/>
    <dgm:cxn modelId="{DECDCC48-8598-1842-A84E-E48D35232E4E}" srcId="{571B8615-164D-DA49-A5A0-A43070B469EF}" destId="{6731881C-C1D8-584E-9960-2B004AFF41F8}" srcOrd="0" destOrd="0" parTransId="{BA8E5FE3-2BDE-A04C-8699-BAF49FB2C4FA}" sibTransId="{84EBB8B7-8440-0747-BAFD-8AB521278E44}"/>
    <dgm:cxn modelId="{66E19528-7BFA-154D-B2E2-D8691C8938F8}" type="presOf" srcId="{DADA1C61-B6FB-0F48-B2D0-DD8C4C336D82}" destId="{DC3BE09A-C87B-1D4F-8D13-21C052AA1693}" srcOrd="0" destOrd="0" presId="urn:microsoft.com/office/officeart/2005/8/layout/default"/>
    <dgm:cxn modelId="{62936EC7-1D35-B143-8137-FDE11B5EAFF8}" type="presOf" srcId="{4E0FCA75-B1FF-A14C-A515-3AD40C1F533F}" destId="{E70CEE00-E308-1A41-972E-8844E39D51E6}" srcOrd="0" destOrd="0" presId="urn:microsoft.com/office/officeart/2005/8/layout/default"/>
    <dgm:cxn modelId="{F9ABA97A-D08E-2F48-9200-6B3EC48CDC70}" type="presOf" srcId="{71FA7F03-C399-8443-932E-061F6985440D}" destId="{D07F336F-C2EA-DE41-80BC-51394F34C640}" srcOrd="0" destOrd="0" presId="urn:microsoft.com/office/officeart/2005/8/layout/default"/>
    <dgm:cxn modelId="{A20F5AA2-EF82-DC45-B908-501B6F9F4E5E}" type="presOf" srcId="{6731881C-C1D8-584E-9960-2B004AFF41F8}" destId="{DD19EAF0-42A9-D444-A60A-14BCA3163892}" srcOrd="0" destOrd="0" presId="urn:microsoft.com/office/officeart/2005/8/layout/default"/>
    <dgm:cxn modelId="{4DAF8355-5CB9-9645-AE81-B258406AAEB5}" srcId="{571B8615-164D-DA49-A5A0-A43070B469EF}" destId="{F931883A-4626-AE4E-A936-F63E4323735A}" srcOrd="1" destOrd="0" parTransId="{616C80FA-D568-E046-B94C-2733BF46F31B}" sibTransId="{572AF7F6-CCEB-B644-A513-F8EE05AAA98F}"/>
    <dgm:cxn modelId="{CBD46ACE-776F-6A4C-BDBA-15D40C27BB14}" srcId="{571B8615-164D-DA49-A5A0-A43070B469EF}" destId="{613A3F40-CCD3-FE4C-A688-EA558A00A8F5}" srcOrd="4" destOrd="0" parTransId="{AC0419BD-9AF9-CF49-A228-FAA5BDE5BB87}" sibTransId="{120037F2-2A12-B348-8B76-FCFDDF7BBBBA}"/>
    <dgm:cxn modelId="{B1F0DF2B-AD20-324D-A215-137D27A7E7D5}" type="presParOf" srcId="{DFFEB33F-6722-B248-8732-33F804D85A6D}" destId="{DD19EAF0-42A9-D444-A60A-14BCA3163892}" srcOrd="0" destOrd="0" presId="urn:microsoft.com/office/officeart/2005/8/layout/default"/>
    <dgm:cxn modelId="{780BD180-0285-3C4E-92C4-B578FE841B9E}" type="presParOf" srcId="{DFFEB33F-6722-B248-8732-33F804D85A6D}" destId="{344813EA-503A-9546-88AC-77ACC670A83E}" srcOrd="1" destOrd="0" presId="urn:microsoft.com/office/officeart/2005/8/layout/default"/>
    <dgm:cxn modelId="{FC6734AA-41E6-6A44-A29E-0B958B264C24}" type="presParOf" srcId="{DFFEB33F-6722-B248-8732-33F804D85A6D}" destId="{865F6606-F2BB-6848-83FA-AD6094C27E9E}" srcOrd="2" destOrd="0" presId="urn:microsoft.com/office/officeart/2005/8/layout/default"/>
    <dgm:cxn modelId="{D5F65F81-BECB-4741-9F7B-A3B748B6F535}" type="presParOf" srcId="{DFFEB33F-6722-B248-8732-33F804D85A6D}" destId="{982275DD-2E98-E840-8D6D-9B1BE922CDC1}" srcOrd="3" destOrd="0" presId="urn:microsoft.com/office/officeart/2005/8/layout/default"/>
    <dgm:cxn modelId="{E1E0EBAB-926E-8F44-A63E-74A0495AAB77}" type="presParOf" srcId="{DFFEB33F-6722-B248-8732-33F804D85A6D}" destId="{AA5ABBE9-DD46-494A-916A-AB261B82F70B}" srcOrd="4" destOrd="0" presId="urn:microsoft.com/office/officeart/2005/8/layout/default"/>
    <dgm:cxn modelId="{9D383169-983D-3043-904F-EE3AFA6603AC}" type="presParOf" srcId="{DFFEB33F-6722-B248-8732-33F804D85A6D}" destId="{16237560-C70D-064F-A8BC-D825CEE5E019}" srcOrd="5" destOrd="0" presId="urn:microsoft.com/office/officeart/2005/8/layout/default"/>
    <dgm:cxn modelId="{EB881E62-FB20-EC44-9565-3145A04845AF}" type="presParOf" srcId="{DFFEB33F-6722-B248-8732-33F804D85A6D}" destId="{E70CEE00-E308-1A41-972E-8844E39D51E6}" srcOrd="6" destOrd="0" presId="urn:microsoft.com/office/officeart/2005/8/layout/default"/>
    <dgm:cxn modelId="{21473ED3-DC3B-784E-A260-04BC0B1BCBE4}" type="presParOf" srcId="{DFFEB33F-6722-B248-8732-33F804D85A6D}" destId="{34559FED-301D-594D-B3E1-9BB974063CE5}" srcOrd="7" destOrd="0" presId="urn:microsoft.com/office/officeart/2005/8/layout/default"/>
    <dgm:cxn modelId="{BA814F25-98D2-6B40-83D2-63A378690D0E}" type="presParOf" srcId="{DFFEB33F-6722-B248-8732-33F804D85A6D}" destId="{BBCD39E0-B1AF-7043-A51B-66DFF7C74497}" srcOrd="8" destOrd="0" presId="urn:microsoft.com/office/officeart/2005/8/layout/default"/>
    <dgm:cxn modelId="{B235AF1D-C51E-0245-A262-28D13FE7E88D}" type="presParOf" srcId="{DFFEB33F-6722-B248-8732-33F804D85A6D}" destId="{3CA21DD5-CB19-AE4B-8F7B-36A1EA5709EA}" srcOrd="9" destOrd="0" presId="urn:microsoft.com/office/officeart/2005/8/layout/default"/>
    <dgm:cxn modelId="{7EC25D7D-1648-C544-90FF-4CD41757F24D}" type="presParOf" srcId="{DFFEB33F-6722-B248-8732-33F804D85A6D}" destId="{4DCC4DD5-4252-7441-8F5E-DE79C2B77548}" srcOrd="10" destOrd="0" presId="urn:microsoft.com/office/officeart/2005/8/layout/default"/>
    <dgm:cxn modelId="{D9FF2441-555E-4444-AFC8-65E95A69CF25}" type="presParOf" srcId="{DFFEB33F-6722-B248-8732-33F804D85A6D}" destId="{37D335F9-925F-FF4A-AB1A-0E0FA448CC02}" srcOrd="11" destOrd="0" presId="urn:microsoft.com/office/officeart/2005/8/layout/default"/>
    <dgm:cxn modelId="{F22FC327-A04D-F94E-BC3D-AD3F1DA95DCD}" type="presParOf" srcId="{DFFEB33F-6722-B248-8732-33F804D85A6D}" destId="{4C93F856-E081-7247-8423-62AE3A85D49A}" srcOrd="12" destOrd="0" presId="urn:microsoft.com/office/officeart/2005/8/layout/default"/>
    <dgm:cxn modelId="{28CC5379-9B25-E74D-B3FF-112042DEE066}" type="presParOf" srcId="{DFFEB33F-6722-B248-8732-33F804D85A6D}" destId="{27FFD9ED-5D7A-F648-9517-F6BE8020ADB1}" srcOrd="13" destOrd="0" presId="urn:microsoft.com/office/officeart/2005/8/layout/default"/>
    <dgm:cxn modelId="{F0D9FAD3-7EB0-3147-82D6-C2000F440B6C}" type="presParOf" srcId="{DFFEB33F-6722-B248-8732-33F804D85A6D}" destId="{DC3BE09A-C87B-1D4F-8D13-21C052AA1693}" srcOrd="14" destOrd="0" presId="urn:microsoft.com/office/officeart/2005/8/layout/default"/>
    <dgm:cxn modelId="{8ADA293C-72E1-E74E-B622-2A75B0A789F0}" type="presParOf" srcId="{DFFEB33F-6722-B248-8732-33F804D85A6D}" destId="{340AD88A-480F-8A41-B1DB-AB2365770D46}" srcOrd="15" destOrd="0" presId="urn:microsoft.com/office/officeart/2005/8/layout/default"/>
    <dgm:cxn modelId="{A1CC1DCB-5A39-5F40-B288-3956286355D6}" type="presParOf" srcId="{DFFEB33F-6722-B248-8732-33F804D85A6D}" destId="{D07F336F-C2EA-DE41-80BC-51394F34C640}" srcOrd="16" destOrd="0" presId="urn:microsoft.com/office/officeart/2005/8/layout/default"/>
    <dgm:cxn modelId="{4CD36A5E-AE05-D842-B834-F67C48010EB7}" type="presParOf" srcId="{DFFEB33F-6722-B248-8732-33F804D85A6D}" destId="{A14C5E88-475C-7148-BE69-2A554919064D}" srcOrd="17" destOrd="0" presId="urn:microsoft.com/office/officeart/2005/8/layout/default"/>
    <dgm:cxn modelId="{B5F6F9EA-15B9-D449-9734-6202B91530DA}" type="presParOf" srcId="{DFFEB33F-6722-B248-8732-33F804D85A6D}" destId="{BABE0450-8CD3-4A48-9EAC-FF3E0C962554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9EAF0-42A9-D444-A60A-14BCA3163892}">
      <dsp:nvSpPr>
        <dsp:cNvPr id="0" name=""/>
        <dsp:cNvSpPr/>
      </dsp:nvSpPr>
      <dsp:spPr>
        <a:xfrm>
          <a:off x="625256" y="1984"/>
          <a:ext cx="2260996" cy="13565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15-to-Finish</a:t>
          </a:r>
          <a:endParaRPr lang="en-US" sz="2700" kern="1200"/>
        </a:p>
      </dsp:txBody>
      <dsp:txXfrm>
        <a:off x="625256" y="1984"/>
        <a:ext cx="2260996" cy="1356598"/>
      </dsp:txXfrm>
    </dsp:sp>
    <dsp:sp modelId="{865F6606-F2BB-6848-83FA-AD6094C27E9E}">
      <dsp:nvSpPr>
        <dsp:cNvPr id="0" name=""/>
        <dsp:cNvSpPr/>
      </dsp:nvSpPr>
      <dsp:spPr>
        <a:xfrm>
          <a:off x="3112353" y="1984"/>
          <a:ext cx="2260996" cy="13565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Advising</a:t>
          </a:r>
          <a:endParaRPr lang="en-US" sz="2700" kern="1200" dirty="0"/>
        </a:p>
      </dsp:txBody>
      <dsp:txXfrm>
        <a:off x="3112353" y="1984"/>
        <a:ext cx="2260996" cy="1356598"/>
      </dsp:txXfrm>
    </dsp:sp>
    <dsp:sp modelId="{AA5ABBE9-DD46-494A-916A-AB261B82F70B}">
      <dsp:nvSpPr>
        <dsp:cNvPr id="0" name=""/>
        <dsp:cNvSpPr/>
      </dsp:nvSpPr>
      <dsp:spPr>
        <a:xfrm>
          <a:off x="5599449" y="1984"/>
          <a:ext cx="2260996" cy="13565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Associate Degree You Deserve</a:t>
          </a:r>
          <a:endParaRPr lang="en-US" sz="2700" kern="1200"/>
        </a:p>
      </dsp:txBody>
      <dsp:txXfrm>
        <a:off x="5599449" y="1984"/>
        <a:ext cx="2260996" cy="1356598"/>
      </dsp:txXfrm>
    </dsp:sp>
    <dsp:sp modelId="{E70CEE00-E308-1A41-972E-8844E39D51E6}">
      <dsp:nvSpPr>
        <dsp:cNvPr id="0" name=""/>
        <dsp:cNvSpPr/>
      </dsp:nvSpPr>
      <dsp:spPr>
        <a:xfrm>
          <a:off x="8086546" y="1984"/>
          <a:ext cx="2260996" cy="13565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Beyond Financial Aid</a:t>
          </a:r>
          <a:endParaRPr lang="en-US" sz="2700" kern="1200"/>
        </a:p>
      </dsp:txBody>
      <dsp:txXfrm>
        <a:off x="8086546" y="1984"/>
        <a:ext cx="2260996" cy="1356598"/>
      </dsp:txXfrm>
    </dsp:sp>
    <dsp:sp modelId="{BBCD39E0-B1AF-7043-A51B-66DFF7C74497}">
      <dsp:nvSpPr>
        <dsp:cNvPr id="0" name=""/>
        <dsp:cNvSpPr/>
      </dsp:nvSpPr>
      <dsp:spPr>
        <a:xfrm>
          <a:off x="625256" y="1584682"/>
          <a:ext cx="2260996" cy="13565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Go Back, Move Ahead</a:t>
          </a:r>
          <a:endParaRPr lang="en-US" sz="2700" kern="1200"/>
        </a:p>
      </dsp:txBody>
      <dsp:txXfrm>
        <a:off x="625256" y="1584682"/>
        <a:ext cx="2260996" cy="1356598"/>
      </dsp:txXfrm>
    </dsp:sp>
    <dsp:sp modelId="{4DCC4DD5-4252-7441-8F5E-DE79C2B77548}">
      <dsp:nvSpPr>
        <dsp:cNvPr id="0" name=""/>
        <dsp:cNvSpPr/>
      </dsp:nvSpPr>
      <dsp:spPr>
        <a:xfrm>
          <a:off x="3112353" y="1584682"/>
          <a:ext cx="2260996" cy="13565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Guided Pathways to Success</a:t>
          </a:r>
          <a:endParaRPr lang="en-US" sz="2700" kern="1200"/>
        </a:p>
      </dsp:txBody>
      <dsp:txXfrm>
        <a:off x="3112353" y="1584682"/>
        <a:ext cx="2260996" cy="1356598"/>
      </dsp:txXfrm>
    </dsp:sp>
    <dsp:sp modelId="{4C93F856-E081-7247-8423-62AE3A85D49A}">
      <dsp:nvSpPr>
        <dsp:cNvPr id="0" name=""/>
        <dsp:cNvSpPr/>
      </dsp:nvSpPr>
      <dsp:spPr>
        <a:xfrm>
          <a:off x="5599449" y="1584682"/>
          <a:ext cx="2260996" cy="13565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Math Pathways</a:t>
          </a:r>
          <a:endParaRPr lang="en-US" sz="2700" kern="1200"/>
        </a:p>
      </dsp:txBody>
      <dsp:txXfrm>
        <a:off x="5599449" y="1584682"/>
        <a:ext cx="2260996" cy="1356598"/>
      </dsp:txXfrm>
    </dsp:sp>
    <dsp:sp modelId="{DC3BE09A-C87B-1D4F-8D13-21C052AA1693}">
      <dsp:nvSpPr>
        <dsp:cNvPr id="0" name=""/>
        <dsp:cNvSpPr/>
      </dsp:nvSpPr>
      <dsp:spPr>
        <a:xfrm>
          <a:off x="8086546" y="1584682"/>
          <a:ext cx="2260996" cy="13565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Shortening Time to Degree</a:t>
          </a:r>
          <a:endParaRPr lang="en-US" sz="2700" kern="1200"/>
        </a:p>
      </dsp:txBody>
      <dsp:txXfrm>
        <a:off x="8086546" y="1584682"/>
        <a:ext cx="2260996" cy="1356598"/>
      </dsp:txXfrm>
    </dsp:sp>
    <dsp:sp modelId="{D07F336F-C2EA-DE41-80BC-51394F34C640}">
      <dsp:nvSpPr>
        <dsp:cNvPr id="0" name=""/>
        <dsp:cNvSpPr/>
      </dsp:nvSpPr>
      <dsp:spPr>
        <a:xfrm>
          <a:off x="3112353" y="3167380"/>
          <a:ext cx="2260996" cy="13565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Transforming Remediation</a:t>
          </a:r>
          <a:endParaRPr lang="en-US" sz="2700" kern="1200" dirty="0"/>
        </a:p>
      </dsp:txBody>
      <dsp:txXfrm>
        <a:off x="3112353" y="3167380"/>
        <a:ext cx="2260996" cy="1356598"/>
      </dsp:txXfrm>
    </dsp:sp>
    <dsp:sp modelId="{BABE0450-8CD3-4A48-9EAC-FF3E0C962554}">
      <dsp:nvSpPr>
        <dsp:cNvPr id="0" name=""/>
        <dsp:cNvSpPr/>
      </dsp:nvSpPr>
      <dsp:spPr>
        <a:xfrm>
          <a:off x="5599449" y="3167380"/>
          <a:ext cx="2260996" cy="13565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Program Maps</a:t>
          </a:r>
          <a:endParaRPr lang="en-US" sz="2700" kern="1200" dirty="0"/>
        </a:p>
      </dsp:txBody>
      <dsp:txXfrm>
        <a:off x="5599449" y="3167380"/>
        <a:ext cx="2260996" cy="1356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0675D-31F8-D147-93DC-BD347FEB8AFA}" type="datetimeFigureOut">
              <a:rPr lang="en-US" smtClean="0"/>
              <a:t>7/24/18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10447-31AD-C348-BFCD-D55F03CA2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4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10447-31AD-C348-BFCD-D55F03CA2E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6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We’re on track,</a:t>
            </a:r>
            <a:r>
              <a:rPr lang="en-US" baseline="0" dirty="0" smtClean="0"/>
              <a:t> but the trend extrapolates on a limited amount of data and we know there is much work to do.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10447-31AD-C348-BFCD-D55F03CA2E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1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10447-31AD-C348-BFCD-D55F03CA2E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60519" y="-151978"/>
            <a:ext cx="12924713" cy="375242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4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60519" y="-151978"/>
            <a:ext cx="12924713" cy="167175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5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1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60519" y="-151978"/>
            <a:ext cx="12924713" cy="167175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91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1A894E-6CAA-A941-8FDE-01D894696BEB}" type="datetimeFigureOut">
              <a:rPr lang="en-US" smtClean="0"/>
              <a:t>7/24/18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19712" y="6356351"/>
            <a:ext cx="38608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98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3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8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2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1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60519" y="-151978"/>
            <a:ext cx="12924713" cy="167175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19712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247292"/>
            <a:ext cx="2301765" cy="4741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883" y="6035676"/>
            <a:ext cx="68226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0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robert.todd@usg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Equity HIPs for All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July 25 2018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1" b="16104"/>
          <a:stretch/>
        </p:blipFill>
        <p:spPr>
          <a:xfrm>
            <a:off x="3545270" y="4529673"/>
            <a:ext cx="4592051" cy="170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11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NASH TS3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2014 - the </a:t>
            </a:r>
            <a:r>
              <a:rPr lang="en-US" i="1" dirty="0"/>
              <a:t>National Association of System Heads(NASH) </a:t>
            </a:r>
            <a:r>
              <a:rPr lang="en-US" dirty="0"/>
              <a:t>launched an initiative across its 23 systems and over 300 institutions in 18 states to address the challenges of increasing college attainment and closing equity gaps. </a:t>
            </a:r>
            <a:endParaRPr lang="en-US" dirty="0" smtClean="0"/>
          </a:p>
          <a:p>
            <a:r>
              <a:rPr lang="en-US" i="1" dirty="0" smtClean="0"/>
              <a:t>NASH </a:t>
            </a:r>
            <a:r>
              <a:rPr lang="en-US" i="1" dirty="0"/>
              <a:t>TS3: Taking Student Success to </a:t>
            </a:r>
            <a:r>
              <a:rPr lang="en-US" i="1" dirty="0" smtClean="0"/>
              <a:t>Scale</a:t>
            </a:r>
            <a:endParaRPr lang="en-US" i="1" dirty="0"/>
          </a:p>
          <a:p>
            <a:pPr lvl="1"/>
            <a:r>
              <a:rPr lang="en-US" dirty="0" smtClean="0"/>
              <a:t>(</a:t>
            </a:r>
            <a:r>
              <a:rPr lang="en-US" dirty="0"/>
              <a:t>1) Redesigning the Math Pathway,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2) Guided Pathways and Predictive </a:t>
            </a:r>
            <a:r>
              <a:rPr lang="en-US" dirty="0" smtClean="0"/>
              <a:t>Analytics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3) High Impact Practices for all </a:t>
            </a:r>
            <a:r>
              <a:rPr lang="en-US" dirty="0" smtClean="0"/>
              <a:t>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764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NASH TS3 HIPs </a:t>
            </a:r>
            <a:r>
              <a:rPr lang="en-US" dirty="0"/>
              <a:t>for Equitable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Four systems chosen for Equitable HIPs Initiatives: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Montana University System</a:t>
            </a:r>
          </a:p>
          <a:p>
            <a:r>
              <a:rPr lang="en-US" dirty="0" smtClean="0"/>
              <a:t>Tennessee Board of Regents</a:t>
            </a:r>
          </a:p>
          <a:p>
            <a:r>
              <a:rPr lang="en-US" dirty="0" smtClean="0"/>
              <a:t>University System of Wisconsin</a:t>
            </a:r>
          </a:p>
          <a:p>
            <a:r>
              <a:rPr lang="en-US" dirty="0" smtClean="0"/>
              <a:t>University System of Georgia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71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Georgia HIPs for Equitable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Georgia Vanguard Schools: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Georgia College and State University</a:t>
            </a:r>
          </a:p>
          <a:p>
            <a:r>
              <a:rPr lang="en-US" dirty="0"/>
              <a:t>Georgia Gwinnett College</a:t>
            </a:r>
          </a:p>
          <a:p>
            <a:r>
              <a:rPr lang="en-US" dirty="0"/>
              <a:t>Georgia State University</a:t>
            </a:r>
          </a:p>
          <a:p>
            <a:r>
              <a:rPr lang="en-US" dirty="0"/>
              <a:t>Savannah State University</a:t>
            </a:r>
          </a:p>
          <a:p>
            <a:r>
              <a:rPr lang="en-US" dirty="0"/>
              <a:t>University of Georgia</a:t>
            </a:r>
          </a:p>
          <a:p>
            <a:r>
              <a:rPr lang="en-US" dirty="0"/>
              <a:t>University of West Georgia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83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Georgia HIPs for Equitable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Our work so far:</a:t>
            </a:r>
          </a:p>
          <a:p>
            <a:r>
              <a:rPr lang="en-US" dirty="0" smtClean="0"/>
              <a:t>Campus plans for Equitable HIPs</a:t>
            </a:r>
          </a:p>
          <a:p>
            <a:pPr lvl="1"/>
            <a:r>
              <a:rPr lang="en-US" dirty="0" smtClean="0"/>
              <a:t>Embed efforts into campus/institution structures</a:t>
            </a:r>
          </a:p>
          <a:p>
            <a:pPr lvl="1"/>
            <a:r>
              <a:rPr lang="en-US" dirty="0" smtClean="0"/>
              <a:t>Integration of HIPs and Guided Pathways, Momentum Approach</a:t>
            </a:r>
          </a:p>
          <a:p>
            <a:r>
              <a:rPr lang="en-US" dirty="0" smtClean="0"/>
              <a:t>Taxonomies for HIPs </a:t>
            </a:r>
            <a:r>
              <a:rPr lang="mr-IN" dirty="0" smtClean="0"/>
              <a:t>–</a:t>
            </a:r>
            <a:r>
              <a:rPr lang="en-US" dirty="0" smtClean="0"/>
              <a:t> statewide use, and beyond</a:t>
            </a:r>
          </a:p>
          <a:p>
            <a:r>
              <a:rPr lang="en-US" dirty="0" smtClean="0"/>
              <a:t>Banner implementation for Taxonomies</a:t>
            </a:r>
          </a:p>
          <a:p>
            <a:r>
              <a:rPr lang="en-US" dirty="0" smtClean="0"/>
              <a:t>Academic Mindset 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13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Taxonomies</a:t>
            </a:r>
            <a:endParaRPr lang="en-US" dirty="0"/>
          </a:p>
        </p:txBody>
      </p:sp>
      <p:pic>
        <p:nvPicPr>
          <p:cNvPr id="6" name="Content Placeholder 5" descr="Taxonomy image link copy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28" r="-9028"/>
          <a:stretch>
            <a:fillRect/>
          </a:stretch>
        </p:blipFill>
        <p:spPr>
          <a:xfrm>
            <a:off x="609600" y="1600200"/>
            <a:ext cx="10972800" cy="4525963"/>
          </a:xfrm>
        </p:spPr>
      </p:pic>
    </p:spTree>
    <p:extLst>
      <p:ext uri="{BB962C8B-B14F-4D97-AF65-F5344CB8AC3E}">
        <p14:creationId xmlns:p14="http://schemas.microsoft.com/office/powerpoint/2010/main" val="4023687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COMPLETE COLLEGE GEORGIA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r</a:t>
            </a:r>
            <a:r>
              <a:rPr lang="en-US" dirty="0" smtClean="0">
                <a:hlinkClick r:id="rId2"/>
              </a:rPr>
              <a:t>obert.todd@</a:t>
            </a:r>
            <a:r>
              <a:rPr lang="en-US" dirty="0" smtClean="0">
                <a:hlinkClick r:id="rId2"/>
              </a:rPr>
              <a:t>usg.edu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2937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Momentum </a:t>
            </a:r>
            <a:r>
              <a:rPr lang="en-US" dirty="0" smtClean="0"/>
              <a:t>Year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842695"/>
              </p:ext>
            </p:extLst>
          </p:nvPr>
        </p:nvGraphicFramePr>
        <p:xfrm>
          <a:off x="609600" y="1800352"/>
          <a:ext cx="10972800" cy="402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8503"/>
                <a:gridCol w="3402617"/>
                <a:gridCol w="1444686"/>
                <a:gridCol w="1720646"/>
                <a:gridCol w="1386348"/>
              </a:tblGrid>
              <a:tr h="0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Evidence-based research confirms that college students are most successful when they: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/>
                        </a:rPr>
                        <a:t>START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/>
                        </a:rPr>
                        <a:t>ENTER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/>
                        </a:rPr>
                        <a:t>FOLLOW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51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/>
                        </a:rPr>
                        <a:t>out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their college careers by making a purposeful choice in a focus area or program,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/>
                        </a:rPr>
                        <a:t>with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a productive academic mindset,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a clearly sequenced program maps that include: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core English and math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nine credits in the student’s academic focus area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30 credits in their first year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79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Impact Educational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redesign effort underway through the Gardner Institute to transform high D/F/W courses at every institution</a:t>
            </a:r>
          </a:p>
          <a:p>
            <a:r>
              <a:rPr lang="en-US" dirty="0" smtClean="0"/>
              <a:t>Focused on deployment of high impact practices in gateway courses </a:t>
            </a:r>
            <a:r>
              <a:rPr lang="en-US" smtClean="0"/>
              <a:t>to disciplines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9180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USG Degree Production 2010-2014 and Trend to 2030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400913"/>
              </p:ext>
            </p:extLst>
          </p:nvPr>
        </p:nvGraphicFramePr>
        <p:xfrm>
          <a:off x="1044565" y="1386485"/>
          <a:ext cx="10537835" cy="4643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534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USG Degree Production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4858651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0762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Percentage of Georgia Young Adults with Credentials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533031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8739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Completion </a:t>
            </a:r>
            <a:r>
              <a:rPr lang="en-US" dirty="0" smtClean="0"/>
              <a:t>Toolkit, Sample Efforts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902437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0701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Mindset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Student’s academic mindset can have significant impact on their academic persistence and progress</a:t>
            </a:r>
          </a:p>
          <a:p>
            <a:r>
              <a:rPr lang="en-US" dirty="0" smtClean="0"/>
              <a:t>In </a:t>
            </a:r>
            <a:r>
              <a:rPr lang="en-US" dirty="0" smtClean="0"/>
              <a:t>2017, </a:t>
            </a:r>
            <a:r>
              <a:rPr lang="en-US" dirty="0" smtClean="0"/>
              <a:t>the USG administered an academic mindset survey to all incoming freshmen</a:t>
            </a:r>
          </a:p>
          <a:p>
            <a:r>
              <a:rPr lang="en-US" dirty="0" smtClean="0"/>
              <a:t>Results will be matched with student success in future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Rounds of survey in 2018 and ongoing</a:t>
            </a:r>
            <a:endParaRPr lang="en-US" dirty="0" smtClean="0"/>
          </a:p>
          <a:p>
            <a:r>
              <a:rPr lang="en-US" dirty="0" smtClean="0"/>
              <a:t>Discrete interventions to improve mindset will be developed and deployed.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431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Georgia HIPs for Equitable Education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January 2018 </a:t>
            </a:r>
            <a:r>
              <a:rPr lang="mr-IN" dirty="0" smtClean="0"/>
              <a:t>–</a:t>
            </a:r>
            <a:r>
              <a:rPr lang="en-US" dirty="0" smtClean="0"/>
              <a:t> December 2019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829" y="3161936"/>
            <a:ext cx="3654770" cy="1909069"/>
          </a:xfrm>
          <a:prstGeom prst="rect">
            <a:avLst/>
          </a:prstGeom>
        </p:spPr>
      </p:pic>
      <p:pic>
        <p:nvPicPr>
          <p:cNvPr id="5" name="Picture 4" descr="Lumina_vert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594" y="2362774"/>
            <a:ext cx="3507392" cy="350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6771"/>
      </p:ext>
    </p:extLst>
  </p:cSld>
  <p:clrMapOvr>
    <a:masterClrMapping/>
  </p:clrMapOvr>
</p:sld>
</file>

<file path=ppt/theme/theme1.xml><?xml version="1.0" encoding="utf-8"?>
<a:theme xmlns:a="http://schemas.openxmlformats.org/drawingml/2006/main" name="CCG_Theme2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CCG_Theme2</Template>
  <TotalTime>1881</TotalTime>
  <Words>448</Words>
  <Application>Microsoft Macintosh PowerPoint</Application>
  <PresentationFormat>Custom</PresentationFormat>
  <Paragraphs>76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CCG_Theme2</vt:lpstr>
      <vt:lpstr>Equity HIPs for All</vt:lpstr>
      <vt:lpstr>The Momentum Year</vt:lpstr>
      <vt:lpstr>High Impact Educational Practices</vt:lpstr>
      <vt:lpstr>USG Degree Production 2010-2014 and Trend to 2030</vt:lpstr>
      <vt:lpstr>USG Degree Production</vt:lpstr>
      <vt:lpstr>Percentage of Georgia Young Adults with Credentials</vt:lpstr>
      <vt:lpstr>Completion Toolkit, Sample Efforts</vt:lpstr>
      <vt:lpstr>Academic Mindset</vt:lpstr>
      <vt:lpstr>Georgia HIPs for Equitable Education </vt:lpstr>
      <vt:lpstr>NASH TS3</vt:lpstr>
      <vt:lpstr>NASH TS3 HIPs for Equitable Education</vt:lpstr>
      <vt:lpstr>Georgia HIPs for Equitable Education</vt:lpstr>
      <vt:lpstr>Georgia HIPs for Equitable Education</vt:lpstr>
      <vt:lpstr>Taxonomies</vt:lpstr>
      <vt:lpstr>COMPLETE COLLEGE GEORGIA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DEGREE PATHWAYS  &amp; ARTICULATION</dc:title>
  <dc:creator>Jonathan Watts Hull</dc:creator>
  <cp:lastModifiedBy>rtodd</cp:lastModifiedBy>
  <cp:revision>98</cp:revision>
  <dcterms:created xsi:type="dcterms:W3CDTF">2017-02-10T15:30:59Z</dcterms:created>
  <dcterms:modified xsi:type="dcterms:W3CDTF">2018-07-24T19:13:57Z</dcterms:modified>
</cp:coreProperties>
</file>